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93" r:id="rId2"/>
    <p:sldId id="352" r:id="rId3"/>
    <p:sldId id="437" r:id="rId4"/>
    <p:sldId id="457" r:id="rId5"/>
    <p:sldId id="438" r:id="rId6"/>
    <p:sldId id="354" r:id="rId7"/>
    <p:sldId id="452" r:id="rId8"/>
    <p:sldId id="439" r:id="rId9"/>
    <p:sldId id="355" r:id="rId10"/>
    <p:sldId id="453" r:id="rId11"/>
    <p:sldId id="440" r:id="rId12"/>
    <p:sldId id="356" r:id="rId13"/>
    <p:sldId id="454" r:id="rId14"/>
    <p:sldId id="421" r:id="rId15"/>
    <p:sldId id="353" r:id="rId16"/>
    <p:sldId id="364" r:id="rId17"/>
    <p:sldId id="442" r:id="rId18"/>
    <p:sldId id="366" r:id="rId19"/>
    <p:sldId id="443" r:id="rId20"/>
    <p:sldId id="363" r:id="rId21"/>
    <p:sldId id="444" r:id="rId22"/>
    <p:sldId id="445" r:id="rId23"/>
    <p:sldId id="362" r:id="rId24"/>
    <p:sldId id="455" r:id="rId25"/>
    <p:sldId id="361" r:id="rId26"/>
    <p:sldId id="370" r:id="rId27"/>
    <p:sldId id="371" r:id="rId28"/>
    <p:sldId id="446" r:id="rId29"/>
    <p:sldId id="368" r:id="rId30"/>
    <p:sldId id="449" r:id="rId31"/>
    <p:sldId id="450" r:id="rId32"/>
    <p:sldId id="372" r:id="rId33"/>
    <p:sldId id="447" r:id="rId34"/>
    <p:sldId id="393" r:id="rId35"/>
    <p:sldId id="456" r:id="rId36"/>
    <p:sldId id="394" r:id="rId37"/>
    <p:sldId id="374" r:id="rId38"/>
    <p:sldId id="373" r:id="rId39"/>
    <p:sldId id="367" r:id="rId40"/>
    <p:sldId id="448" r:id="rId41"/>
    <p:sldId id="360" r:id="rId42"/>
    <p:sldId id="422" r:id="rId43"/>
    <p:sldId id="378" r:id="rId44"/>
    <p:sldId id="377" r:id="rId45"/>
    <p:sldId id="386" r:id="rId46"/>
    <p:sldId id="390" r:id="rId47"/>
    <p:sldId id="385" r:id="rId48"/>
    <p:sldId id="392" r:id="rId49"/>
    <p:sldId id="404" r:id="rId50"/>
    <p:sldId id="382" r:id="rId51"/>
    <p:sldId id="396" r:id="rId52"/>
    <p:sldId id="397" r:id="rId53"/>
    <p:sldId id="425" r:id="rId54"/>
    <p:sldId id="395" r:id="rId55"/>
    <p:sldId id="398" r:id="rId56"/>
    <p:sldId id="399" r:id="rId57"/>
    <p:sldId id="400" r:id="rId58"/>
    <p:sldId id="403" r:id="rId59"/>
    <p:sldId id="408" r:id="rId60"/>
    <p:sldId id="409" r:id="rId61"/>
    <p:sldId id="423" r:id="rId62"/>
    <p:sldId id="417" r:id="rId63"/>
    <p:sldId id="418" r:id="rId64"/>
    <p:sldId id="419" r:id="rId65"/>
    <p:sldId id="420" r:id="rId66"/>
    <p:sldId id="262" r:id="rId67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5" autoAdjust="0"/>
  </p:normalViewPr>
  <p:slideViewPr>
    <p:cSldViewPr>
      <p:cViewPr varScale="1">
        <p:scale>
          <a:sx n="78" d="100"/>
          <a:sy n="78" d="100"/>
        </p:scale>
        <p:origin x="15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11/07/66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90" tIns="47845" rIns="95690" bIns="47845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441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312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054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980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96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43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72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314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8E1-128C-4FF0-9AE2-F18E5500045F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5DCA-B07B-4537-8FD9-D8ABDF0085E1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0992-CAFB-4189-8767-283CB2B627A0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F394-6E0E-45FE-A730-FBCE7D04D5C7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1B0C-2FC4-4E87-8A36-9D4E0C4034DE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4C0-6C2A-4DDD-8C9E-BC68D0EECF35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B8DF-B40E-48EB-BF57-BCD989229DC6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5A24-57F5-4CF9-A54E-70B5EE787FCA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B10A-2657-4C2B-8291-D7F5C8F76834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CE0-A797-4915-AF3C-464FB270E2F4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873D-9D11-4E07-B918-E3BE1EC81FCD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BBE3-61F8-4195-A66B-CCD9B5138AE0}" type="datetime1">
              <a:rPr lang="th-TH" smtClean="0"/>
              <a:pPr/>
              <a:t>11/07/66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Autofit/>
          </a:bodyPr>
          <a:lstStyle/>
          <a:p>
            <a:r>
              <a:rPr lang="en-US" dirty="0"/>
              <a:t>Pattern Recognition</a:t>
            </a:r>
            <a:br>
              <a:rPr lang="en-US" dirty="0"/>
            </a:br>
            <a:r>
              <a:rPr lang="en-US" dirty="0"/>
              <a:t>Chapter </a:t>
            </a:r>
            <a:r>
              <a:rPr lang="en-US"/>
              <a:t>2: </a:t>
            </a:r>
            <a:r>
              <a:rPr lang="en-US" sz="4200"/>
              <a:t>Pattern </a:t>
            </a:r>
            <a:r>
              <a:rPr lang="en-US" sz="4200" dirty="0"/>
              <a:t>Representation</a:t>
            </a:r>
            <a:endParaRPr lang="th-TH" sz="42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Chumphol Bunkhumpornpat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75" y="404664"/>
            <a:ext cx="161925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Iris Dataset</a:t>
            </a:r>
            <a:endParaRPr lang="th-TH" dirty="0"/>
          </a:p>
        </p:txBody>
      </p:sp>
      <p:pic>
        <p:nvPicPr>
          <p:cNvPr id="8" name="Content Placeholder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247C491-BDAA-201B-986D-11FBE87C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1809"/>
            <a:ext cx="8229600" cy="3682745"/>
          </a:xfrm>
          <a:prstGeom prst="rect">
            <a:avLst/>
          </a:prstGeom>
          <a:noFill/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z="1900" smtClean="0"/>
              <a:pPr>
                <a:spcAft>
                  <a:spcPts val="600"/>
                </a:spcAft>
              </a:pPr>
              <a:t>10</a:t>
            </a:fld>
            <a:endParaRPr lang="th-TH" sz="1900" dirty="0"/>
          </a:p>
        </p:txBody>
      </p:sp>
    </p:spTree>
    <p:extLst>
      <p:ext uri="{BB962C8B-B14F-4D97-AF65-F5344CB8AC3E}">
        <p14:creationId xmlns:p14="http://schemas.microsoft.com/office/powerpoint/2010/main" val="366324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31C42804-D81B-4579-8687-3CB973F05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36" y="68263"/>
            <a:ext cx="4234528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C3BB33B-24E5-4BDB-B724-C131DF0D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65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as Vectors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Obvious Representation of a Pattern</a:t>
            </a:r>
          </a:p>
          <a:p>
            <a:r>
              <a:rPr lang="en-US" dirty="0"/>
              <a:t>Each element of the vector can represent one attribute of the pattern.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12</a:t>
            </a:fld>
            <a:endParaRPr lang="th-TH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Objects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(30, 1): 30 units of weight and 1 unit diameter</a:t>
            </a:r>
          </a:p>
          <a:p>
            <a:r>
              <a:rPr lang="en-US" dirty="0"/>
              <a:t>(30, 1, 1): The last element represents the class of the objet (spherical objects).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13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27013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		1.0, 1.0, 1 ;		1.0, 2.0, 1</a:t>
            </a:r>
          </a:p>
          <a:p>
            <a:pPr>
              <a:buNone/>
            </a:pPr>
            <a:r>
              <a:rPr lang="en-US" dirty="0"/>
              <a:t>			2.0, 1.0, 1 ;		2.0, 2.0, 1</a:t>
            </a:r>
          </a:p>
          <a:p>
            <a:pPr>
              <a:buNone/>
            </a:pPr>
            <a:r>
              <a:rPr lang="en-US" dirty="0"/>
              <a:t>			4.0, 1.0, 2 ;		5.0, 1.0, 2</a:t>
            </a:r>
          </a:p>
          <a:p>
            <a:pPr>
              <a:buNone/>
            </a:pPr>
            <a:r>
              <a:rPr lang="en-US" dirty="0"/>
              <a:t>			4.0, 2.0, 2 ;		5.0, 2.0, 2</a:t>
            </a:r>
          </a:p>
          <a:p>
            <a:pPr>
              <a:buNone/>
            </a:pPr>
            <a:r>
              <a:rPr lang="en-US" dirty="0"/>
              <a:t>			1.0, 4.0, 2 ;		1.0, 5.0, 2</a:t>
            </a:r>
          </a:p>
          <a:p>
            <a:pPr>
              <a:buNone/>
            </a:pPr>
            <a:r>
              <a:rPr lang="en-US" dirty="0"/>
              <a:t>			2.0, 4.0, 2 ;		2.0, 5.0, 2</a:t>
            </a:r>
          </a:p>
          <a:p>
            <a:pPr>
              <a:buNone/>
            </a:pPr>
            <a:r>
              <a:rPr lang="en-US" dirty="0"/>
              <a:t>			4.0, 4.0, 1 ;		5.0, 5.0, 1</a:t>
            </a:r>
          </a:p>
          <a:p>
            <a:pPr>
              <a:buNone/>
            </a:pPr>
            <a:r>
              <a:rPr lang="en-US" dirty="0"/>
              <a:t>			4.0, 5.0, 1 ;		5.0, 4.0, 1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14</a:t>
            </a:fld>
            <a:endParaRPr lang="th-TH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Data Set: </a:t>
            </a:r>
            <a:br>
              <a:rPr lang="en-US" dirty="0"/>
            </a:br>
            <a:r>
              <a:rPr lang="en-US" dirty="0"/>
              <a:t>The Square Represents a Test Pattern</a:t>
            </a:r>
            <a:endParaRPr lang="th-TH" dirty="0"/>
          </a:p>
        </p:txBody>
      </p:sp>
      <p:pic>
        <p:nvPicPr>
          <p:cNvPr id="8" name="Content Placeholder 7" descr="2_P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1110" y="1577300"/>
            <a:ext cx="6621780" cy="4732020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15</a:t>
            </a:fld>
            <a:endParaRPr lang="th-TH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as Strings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 can be defined as a region of the chromosomal DNA constructed with four nitrogenous bases: </a:t>
            </a:r>
            <a:endParaRPr lang="th-TH" dirty="0"/>
          </a:p>
          <a:p>
            <a:pPr lvl="1"/>
            <a:r>
              <a:rPr lang="en-US" dirty="0"/>
              <a:t>Adenine: A </a:t>
            </a:r>
            <a:endParaRPr lang="th-TH" dirty="0"/>
          </a:p>
          <a:p>
            <a:pPr lvl="1"/>
            <a:r>
              <a:rPr lang="en-US" dirty="0"/>
              <a:t>Guanine : G</a:t>
            </a:r>
            <a:endParaRPr lang="th-TH" dirty="0"/>
          </a:p>
          <a:p>
            <a:pPr lvl="1"/>
            <a:r>
              <a:rPr lang="en-US" dirty="0"/>
              <a:t>Cytosine: C</a:t>
            </a:r>
            <a:endParaRPr lang="th-TH" dirty="0"/>
          </a:p>
          <a:p>
            <a:pPr lvl="1"/>
            <a:r>
              <a:rPr lang="en-US" dirty="0"/>
              <a:t>Thymine: T</a:t>
            </a:r>
          </a:p>
          <a:p>
            <a:r>
              <a:rPr lang="en-US" dirty="0"/>
              <a:t>GAAGTCCAG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16</a:t>
            </a:fld>
            <a:endParaRPr lang="th-TH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29F7E04F-9A71-4C48-8DAE-C094FB10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1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CE023-BC18-4CC3-A325-D1B9E7C2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DBC1640-1065-46B9-BED2-D078F543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17</a:t>
            </a:fld>
            <a:endParaRPr lang="th-TH"/>
          </a:p>
        </p:txBody>
      </p:sp>
      <p:sp>
        <p:nvSpPr>
          <p:cNvPr id="6" name="ตัวยึดหมายเลขภาพนิ่ง 6">
            <a:extLst>
              <a:ext uri="{FF2B5EF4-FFF2-40B4-BE49-F238E27FC236}">
                <a16:creationId xmlns:a16="http://schemas.microsoft.com/office/drawing/2014/main" id="{A7CCE465-8307-19AB-97FF-EEC0084E7007}"/>
              </a:ext>
            </a:extLst>
          </p:cNvPr>
          <p:cNvSpPr txBox="1">
            <a:spLocks/>
          </p:cNvSpPr>
          <p:nvPr/>
        </p:nvSpPr>
        <p:spPr>
          <a:xfrm>
            <a:off x="6372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CBBE1-314B-45E7-A14D-E54A756E973C}" type="slidenum">
              <a:rPr lang="th-TH" sz="2000" smtClean="0"/>
              <a:pPr/>
              <a:t>17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28239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 Descriptions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 and x</a:t>
            </a:r>
            <a:r>
              <a:rPr lang="en-US" baseline="-25000"/>
              <a:t>2</a:t>
            </a:r>
            <a:r>
              <a:rPr lang="en-US"/>
              <a:t> : The attributes of the pattern</a:t>
            </a:r>
          </a:p>
          <a:p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 and b</a:t>
            </a:r>
            <a:r>
              <a:rPr lang="en-US" baseline="-25000"/>
              <a:t>i</a:t>
            </a:r>
            <a:r>
              <a:rPr lang="en-US"/>
              <a:t> : The values taken by the attribute</a:t>
            </a:r>
          </a:p>
          <a:p>
            <a:r>
              <a:rPr lang="en-US"/>
              <a:t>A Conjunction of Logical Disjunctions</a:t>
            </a:r>
          </a:p>
          <a:p>
            <a:pPr lvl="1"/>
            <a:r>
              <a:rPr lang="en-US"/>
              <a:t>(x</a:t>
            </a:r>
            <a:r>
              <a:rPr lang="en-US" baseline="-25000"/>
              <a:t>1</a:t>
            </a:r>
            <a:r>
              <a:rPr lang="en-US"/>
              <a:t> = a</a:t>
            </a:r>
            <a:r>
              <a:rPr lang="en-US" baseline="-25000"/>
              <a:t>1</a:t>
            </a:r>
            <a:r>
              <a:rPr lang="en-US"/>
              <a:t>..a</a:t>
            </a:r>
            <a:r>
              <a:rPr lang="en-US" baseline="-25000"/>
              <a:t>2</a:t>
            </a:r>
            <a:r>
              <a:rPr lang="en-US"/>
              <a:t>) </a:t>
            </a:r>
            <a:r>
              <a:rPr lang="en-US">
                <a:sym typeface="Symbol"/>
              </a:rPr>
              <a:t> </a:t>
            </a:r>
            <a:r>
              <a:rPr lang="en-US"/>
              <a:t>(x</a:t>
            </a:r>
            <a:r>
              <a:rPr lang="en-US" baseline="-25000"/>
              <a:t>2</a:t>
            </a:r>
            <a:r>
              <a:rPr lang="en-US"/>
              <a:t> = b</a:t>
            </a:r>
            <a:r>
              <a:rPr lang="en-US" baseline="-25000"/>
              <a:t>1</a:t>
            </a:r>
            <a:r>
              <a:rPr lang="en-US"/>
              <a:t>..b</a:t>
            </a:r>
            <a:r>
              <a:rPr lang="en-US" baseline="-25000"/>
              <a:t>2</a:t>
            </a:r>
            <a:r>
              <a:rPr lang="en-US"/>
              <a:t>) </a:t>
            </a:r>
            <a:r>
              <a:rPr lang="en-US">
                <a:sym typeface="Symbol"/>
              </a:rPr>
              <a:t></a:t>
            </a:r>
            <a:r>
              <a:rPr lang="en-US"/>
              <a:t> …</a:t>
            </a:r>
          </a:p>
          <a:p>
            <a:r>
              <a:rPr lang="en-US"/>
              <a:t>Cricket Ball</a:t>
            </a:r>
          </a:p>
          <a:p>
            <a:pPr lvl="1"/>
            <a:r>
              <a:rPr lang="en-US" sz="2300"/>
              <a:t>(colour = red </a:t>
            </a:r>
            <a:r>
              <a:rPr lang="en-US" sz="2300">
                <a:sym typeface="Symbol"/>
              </a:rPr>
              <a:t> white</a:t>
            </a:r>
            <a:r>
              <a:rPr lang="en-US" sz="2300"/>
              <a:t>) </a:t>
            </a:r>
            <a:r>
              <a:rPr lang="en-US" sz="2300">
                <a:sym typeface="Symbol"/>
              </a:rPr>
              <a:t> (make = leather)  (shape = sphere)</a:t>
            </a:r>
            <a:endParaRPr lang="en-US" sz="23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18</a:t>
            </a:fld>
            <a:endParaRPr lang="th-TH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8E7A752-3EFF-41B6-AD5D-55C5FBA1F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68263"/>
            <a:ext cx="6721475" cy="6721475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E888F-F1E9-4F66-9798-D956CB0F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3CFC728-83B3-47CA-B9BE-0F525ADE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19</a:t>
            </a:fld>
            <a:endParaRPr lang="th-TH"/>
          </a:p>
        </p:txBody>
      </p:sp>
      <p:sp>
        <p:nvSpPr>
          <p:cNvPr id="6" name="ตัวยึดหมายเลขภาพนิ่ง 6">
            <a:extLst>
              <a:ext uri="{FF2B5EF4-FFF2-40B4-BE49-F238E27FC236}">
                <a16:creationId xmlns:a16="http://schemas.microsoft.com/office/drawing/2014/main" id="{14186DE7-76C6-FABF-B915-B4F56BF7870F}"/>
              </a:ext>
            </a:extLst>
          </p:cNvPr>
          <p:cNvSpPr txBox="1">
            <a:spLocks/>
          </p:cNvSpPr>
          <p:nvPr/>
        </p:nvSpPr>
        <p:spPr>
          <a:xfrm>
            <a:off x="6300192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CBBE1-314B-45E7-A14D-E54A756E973C}" type="slidenum">
              <a:rPr lang="th-TH" sz="2000" smtClean="0"/>
              <a:pPr/>
              <a:t>19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43117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KDD Process</a:t>
            </a:r>
          </a:p>
          <a:p>
            <a:r>
              <a:rPr lang="en-US" dirty="0"/>
              <a:t>Know that patterns can be represented as</a:t>
            </a:r>
          </a:p>
          <a:p>
            <a:pPr lvl="1"/>
            <a:r>
              <a:rPr lang="en-US" dirty="0"/>
              <a:t>Vectors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Logical descriptions </a:t>
            </a:r>
          </a:p>
          <a:p>
            <a:pPr lvl="1"/>
            <a:r>
              <a:rPr lang="en-US" dirty="0"/>
              <a:t>Fuzzy sets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Sets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Fuzziness is used where it is not possible to make precise statements.</a:t>
            </a:r>
          </a:p>
          <a:p>
            <a:pPr lvl="1"/>
            <a:r>
              <a:rPr lang="en-US" dirty="0"/>
              <a:t>X = (small, large)</a:t>
            </a:r>
          </a:p>
          <a:p>
            <a:pPr lvl="1"/>
            <a:r>
              <a:rPr lang="en-US" dirty="0"/>
              <a:t>X = (?, 6.2, 7)</a:t>
            </a:r>
          </a:p>
          <a:p>
            <a:r>
              <a:rPr lang="en-US" dirty="0"/>
              <a:t>The objects belong to the set depending on a membership value which varies from 0 to 1.</a:t>
            </a:r>
          </a:p>
          <a:p>
            <a:pPr lvl="1"/>
            <a:r>
              <a:rPr lang="en-US" dirty="0"/>
              <a:t>X = ([0,1], 6.2, 7)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20</a:t>
            </a:fld>
            <a:endParaRPr lang="th-TH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Table&#10;&#10;Description automatically generated">
            <a:extLst>
              <a:ext uri="{FF2B5EF4-FFF2-40B4-BE49-F238E27FC236}">
                <a16:creationId xmlns:a16="http://schemas.microsoft.com/office/drawing/2014/main" id="{2D7DB04B-9BEB-4F9C-BC2C-CB42A458D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3" y="68263"/>
            <a:ext cx="8873234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6E2A25-5F42-46FF-BC26-9A41ED49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06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740566F7-5E3D-4403-8C70-5140018A9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3" y="68263"/>
            <a:ext cx="8873234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DE44F84-82CD-4AAE-A51A-5D566A1C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61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dissimilarity between pattern representations</a:t>
            </a:r>
          </a:p>
          <a:p>
            <a:r>
              <a:rPr lang="en-US" dirty="0"/>
              <a:t>Patterns which are more similar should be closer.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23</a:t>
            </a:fld>
            <a:endParaRPr lang="th-TH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Function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</a:t>
            </a:r>
          </a:p>
          <a:p>
            <a:r>
              <a:rPr lang="en-US" dirty="0"/>
              <a:t>Non-Metric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24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7678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Reflexivity: d(x, x) = 0</a:t>
            </a:r>
          </a:p>
          <a:p>
            <a:r>
              <a:rPr lang="en-US" dirty="0"/>
              <a:t>Symmetry: d(x, y) = d(y, x)</a:t>
            </a:r>
          </a:p>
          <a:p>
            <a:r>
              <a:rPr lang="en-US" dirty="0"/>
              <a:t>Triangular Inequality: d(x, y)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d(x, z) + d(z, y)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25</a:t>
            </a:fld>
            <a:endParaRPr lang="th-TH" sz="20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66A92A-EA47-46DA-80D5-0742C37A6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753049" cy="23451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Minkowski</a:t>
            </a:r>
            <a:r>
              <a:rPr lang="en-US" dirty="0"/>
              <a:t> Metric</a:t>
            </a:r>
            <a:endParaRPr lang="th-TH" dirty="0"/>
          </a:p>
        </p:txBody>
      </p:sp>
      <p:pic>
        <p:nvPicPr>
          <p:cNvPr id="10" name="Content Placeholder 9" descr="chap 2 Minkowsk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4888" y="2353866"/>
            <a:ext cx="7134225" cy="2150269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26</a:t>
            </a:fld>
            <a:endParaRPr lang="th-TH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Euclidean Distance (L</a:t>
            </a:r>
            <a:r>
              <a:rPr lang="en-US" baseline="-25000" dirty="0"/>
              <a:t>2</a:t>
            </a:r>
            <a:r>
              <a:rPr lang="en-US" dirty="0"/>
              <a:t>; m = 2)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27</a:t>
            </a:fld>
            <a:endParaRPr lang="th-TH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</a:t>
            </a:r>
            <a:r>
              <a:rPr lang="en-US" baseline="30000" dirty="0"/>
              <a:t>2</a:t>
            </a:r>
            <a:r>
              <a:rPr lang="en-US" dirty="0"/>
              <a:t>(x, y) = </a:t>
            </a:r>
            <a:r>
              <a:rPr lang="en-US" dirty="0">
                <a:sym typeface="Symbol"/>
              </a:rPr>
              <a:t> (x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 – y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)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+ (x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 – y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)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+ … + (</a:t>
            </a:r>
            <a:r>
              <a:rPr lang="en-US" dirty="0" err="1">
                <a:sym typeface="Symbol"/>
              </a:rPr>
              <a:t>x</a:t>
            </a:r>
            <a:r>
              <a:rPr lang="en-US" baseline="-25000" dirty="0" err="1">
                <a:sym typeface="Symbol"/>
              </a:rPr>
              <a:t>d</a:t>
            </a:r>
            <a:r>
              <a:rPr lang="en-US" dirty="0">
                <a:sym typeface="Symbol"/>
              </a:rPr>
              <a:t> – y</a:t>
            </a:r>
            <a:r>
              <a:rPr lang="en-US" baseline="-25000" dirty="0">
                <a:sym typeface="Symbol"/>
              </a:rPr>
              <a:t>d</a:t>
            </a:r>
            <a:r>
              <a:rPr lang="en-US" dirty="0">
                <a:sym typeface="Symbol"/>
              </a:rPr>
              <a:t>)</a:t>
            </a:r>
            <a:r>
              <a:rPr lang="en-US" baseline="30000" dirty="0">
                <a:sym typeface="Symbol"/>
              </a:rPr>
              <a:t>2</a:t>
            </a:r>
            <a:endParaRPr lang="th-TH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39752" y="2132856"/>
            <a:ext cx="5760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E0B0992C-1E67-4B9E-84EB-8044154F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4482" y="68263"/>
            <a:ext cx="7975036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33FB61E-0336-418D-862D-5C0CF426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7909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 = (4, 1, 3); Y = (2, 5, 1)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29</a:t>
            </a:fld>
            <a:endParaRPr lang="th-TH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d(X, Y) = </a:t>
            </a:r>
            <a:r>
              <a:rPr lang="en-US" dirty="0">
                <a:sym typeface="Symbol"/>
              </a:rPr>
              <a:t> (4 – 2)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+ (1 – 5)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+ (3 – 1)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= 4.9	</a:t>
            </a:r>
            <a:endParaRPr lang="th-TH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95736" y="2204864"/>
            <a:ext cx="4464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Have </a:t>
            </a:r>
            <a:r>
              <a:rPr lang="en-US" dirty="0"/>
              <a:t>found out what is involved in abstract of data</a:t>
            </a:r>
          </a:p>
          <a:p>
            <a:r>
              <a:rPr lang="en-US" dirty="0"/>
              <a:t>Know the parameters involved in evaluation of classifiers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</a:t>
            </a:fld>
            <a:endParaRPr lang="th-TH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6AC11BC-FEE8-45B1-9E75-CE198AF90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93469"/>
            <a:ext cx="8963025" cy="6471062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7E383-CB9A-482E-BDC6-74949FEF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EE45A23-C5A0-4A5E-9E45-CA019B83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475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E725F57A-49D4-4637-9093-8B42A23D0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4658" y="68263"/>
            <a:ext cx="8454685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ECC721E-F0A8-44D3-8556-34743602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5302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should be ensure that all the features have the same range of values, failing which attributes with larger ranges will be treated as more important.</a:t>
            </a:r>
          </a:p>
          <a:p>
            <a:r>
              <a:rPr lang="en-US" dirty="0"/>
              <a:t>To ensure that all features are in the same range, </a:t>
            </a:r>
            <a:r>
              <a:rPr lang="en-US" dirty="0" err="1"/>
              <a:t>normalisation</a:t>
            </a:r>
            <a:r>
              <a:rPr lang="en-US" dirty="0"/>
              <a:t> of the feature values has to be carried out.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32</a:t>
            </a:fld>
            <a:endParaRPr lang="th-TH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39752" y="1453308"/>
            <a:ext cx="4042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1</a:t>
            </a:r>
            <a:r>
              <a:rPr lang="en-US" dirty="0"/>
              <a:t> : (2, 120)	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X</a:t>
            </a:r>
            <a:r>
              <a:rPr lang="en-US" baseline="-25000" dirty="0" err="1"/>
              <a:t>2</a:t>
            </a:r>
            <a:r>
              <a:rPr lang="en-US" dirty="0"/>
              <a:t> : (8, 533)	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3</a:t>
            </a:r>
            <a:r>
              <a:rPr lang="en-US" dirty="0"/>
              <a:t> : (1, 987)	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4</a:t>
            </a:r>
            <a:r>
              <a:rPr lang="en-US" dirty="0"/>
              <a:t> : (15, 1121)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5</a:t>
            </a:r>
            <a:r>
              <a:rPr lang="en-US" dirty="0"/>
              <a:t> : (18, 1023)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33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46074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Data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gives the equal importance to every feature.</a:t>
            </a:r>
          </a:p>
          <a:p>
            <a:r>
              <a:rPr lang="en-US" dirty="0"/>
              <a:t>If the 2</a:t>
            </a:r>
            <a:r>
              <a:rPr lang="en-US" baseline="30000" dirty="0"/>
              <a:t>nd</a:t>
            </a:r>
            <a:r>
              <a:rPr lang="en-US" dirty="0"/>
              <a:t> feature (much larger) is used for computing distances, the 1</a:t>
            </a:r>
            <a:r>
              <a:rPr lang="en-US" baseline="30000" dirty="0"/>
              <a:t>st</a:t>
            </a:r>
            <a:r>
              <a:rPr lang="en-US" dirty="0"/>
              <a:t> feature will be insignificant and will  not have any bearing on the classification.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34</a:t>
            </a:fld>
            <a:endParaRPr lang="th-TH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Normalisation</a:t>
            </a:r>
            <a:r>
              <a:rPr lang="en-US" dirty="0"/>
              <a:t> of Data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divides every value of the feature by its maximum value.</a:t>
            </a:r>
          </a:p>
          <a:p>
            <a:r>
              <a:rPr lang="en-US" dirty="0"/>
              <a:t>All the values will lie between 0 and 1.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35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519078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Normalisation</a:t>
            </a:r>
            <a:r>
              <a:rPr lang="en-US" dirty="0"/>
              <a:t> of Data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1</a:t>
            </a:r>
            <a:r>
              <a:rPr lang="en-US" dirty="0"/>
              <a:t> : (2, 120)		X’</a:t>
            </a:r>
            <a:r>
              <a:rPr lang="en-US" baseline="-25000" dirty="0"/>
              <a:t>1</a:t>
            </a:r>
            <a:r>
              <a:rPr lang="en-US" dirty="0"/>
              <a:t> : (0.11, 0.11)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2</a:t>
            </a:r>
            <a:r>
              <a:rPr lang="en-US" dirty="0"/>
              <a:t> : (8, 533)		X’</a:t>
            </a:r>
            <a:r>
              <a:rPr lang="en-US" baseline="-25000" dirty="0"/>
              <a:t>2</a:t>
            </a:r>
            <a:r>
              <a:rPr lang="en-US" dirty="0"/>
              <a:t> : (0.44, 0.48)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3</a:t>
            </a:r>
            <a:r>
              <a:rPr lang="en-US" dirty="0"/>
              <a:t> : (1, 987)		X’</a:t>
            </a:r>
            <a:r>
              <a:rPr lang="en-US" baseline="-25000" dirty="0"/>
              <a:t>3</a:t>
            </a:r>
            <a:r>
              <a:rPr lang="en-US" dirty="0"/>
              <a:t> : (0.06, 0.88)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4</a:t>
            </a:r>
            <a:r>
              <a:rPr lang="en-US" dirty="0"/>
              <a:t> : (15, 1121)		X’</a:t>
            </a:r>
            <a:r>
              <a:rPr lang="en-US" baseline="-25000" dirty="0"/>
              <a:t>4</a:t>
            </a:r>
            <a:r>
              <a:rPr lang="en-US" dirty="0"/>
              <a:t> : (0.83, 1.0)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5</a:t>
            </a:r>
            <a:r>
              <a:rPr lang="en-US" dirty="0"/>
              <a:t> : (18, 1023)		X’</a:t>
            </a:r>
            <a:r>
              <a:rPr lang="en-US" baseline="-25000" dirty="0"/>
              <a:t>5</a:t>
            </a:r>
            <a:r>
              <a:rPr lang="en-US" dirty="0"/>
              <a:t> : (1.0, 0.91)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MAX : 18, 1121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36</a:t>
            </a:fld>
            <a:endParaRPr lang="th-TH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Distance Measure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attributes need to treated as more important, a weight can be added to their values.</a:t>
            </a:r>
          </a:p>
          <a:p>
            <a:r>
              <a:rPr lang="en-US" dirty="0"/>
              <a:t>w</a:t>
            </a:r>
            <a:r>
              <a:rPr lang="en-US" baseline="-25000" dirty="0"/>
              <a:t>k</a:t>
            </a:r>
            <a:r>
              <a:rPr lang="en-US" dirty="0"/>
              <a:t> is the weight associated with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dimension (or feature).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37</a:t>
            </a:fld>
            <a:endParaRPr lang="th-TH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Distance Measure (cont.)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38</a:t>
            </a:fld>
            <a:endParaRPr lang="th-TH" sz="2000" dirty="0"/>
          </a:p>
        </p:txBody>
      </p:sp>
      <p:pic>
        <p:nvPicPr>
          <p:cNvPr id="10" name="Content Placeholder 9" descr="chap 2 weight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3185" y="2395538"/>
            <a:ext cx="7717631" cy="20669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 = (4, 2, 3); Y = (2, 5, 1)</a:t>
            </a:r>
            <a:br>
              <a:rPr lang="en-US" dirty="0"/>
            </a:b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 = 0.3; w</a:t>
            </a:r>
            <a:r>
              <a:rPr lang="en-US" baseline="-25000" dirty="0"/>
              <a:t>2</a:t>
            </a:r>
            <a:r>
              <a:rPr lang="en-US" dirty="0"/>
              <a:t> = 0.6; w</a:t>
            </a:r>
            <a:r>
              <a:rPr lang="en-US" baseline="-25000" dirty="0"/>
              <a:t>3</a:t>
            </a:r>
            <a:r>
              <a:rPr lang="en-US" dirty="0"/>
              <a:t> = 0.1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39</a:t>
            </a:fld>
            <a:endParaRPr lang="th-TH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d(X, Y) = </a:t>
            </a:r>
            <a:r>
              <a:rPr lang="en-US" sz="2800" dirty="0">
                <a:sym typeface="Symbol"/>
              </a:rPr>
              <a:t> 0.3(4 – 2)</a:t>
            </a:r>
            <a:r>
              <a:rPr lang="en-US" sz="2800" baseline="30000" dirty="0">
                <a:sym typeface="Symbol"/>
              </a:rPr>
              <a:t>2</a:t>
            </a:r>
            <a:r>
              <a:rPr lang="en-US" sz="2800" dirty="0">
                <a:sym typeface="Symbol"/>
              </a:rPr>
              <a:t> + 0.6 (1 – 5)</a:t>
            </a:r>
            <a:r>
              <a:rPr lang="en-US" sz="2800" baseline="30000" dirty="0">
                <a:sym typeface="Symbol"/>
              </a:rPr>
              <a:t>2</a:t>
            </a:r>
            <a:r>
              <a:rPr lang="en-US" sz="2800" dirty="0">
                <a:sym typeface="Symbol"/>
              </a:rPr>
              <a:t> + 0.1 (3 – 1)</a:t>
            </a:r>
            <a:r>
              <a:rPr lang="en-US" sz="2800" baseline="30000" dirty="0">
                <a:sym typeface="Symbol"/>
              </a:rPr>
              <a:t>2</a:t>
            </a:r>
            <a:r>
              <a:rPr lang="en-US" sz="2800" dirty="0">
                <a:sym typeface="Symbol"/>
              </a:rPr>
              <a:t> </a:t>
            </a:r>
          </a:p>
          <a:p>
            <a:pPr>
              <a:buNone/>
            </a:pPr>
            <a:r>
              <a:rPr lang="en-US" sz="2800" dirty="0">
                <a:sym typeface="Symbol"/>
              </a:rPr>
              <a:t>		 = 3.35</a:t>
            </a:r>
            <a:endParaRPr lang="th-TH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051720" y="2204864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found out what is involved in abstract of data</a:t>
            </a:r>
          </a:p>
          <a:p>
            <a:r>
              <a:rPr lang="en-US" dirty="0"/>
              <a:t>Know the parameters involved in evaluation of classifiers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105297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Data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39752" y="1453308"/>
            <a:ext cx="404279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1</a:t>
            </a:r>
            <a:r>
              <a:rPr lang="en-US" dirty="0"/>
              <a:t> : (2, 120)		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X</a:t>
            </a:r>
            <a:r>
              <a:rPr lang="en-US" baseline="-25000" dirty="0" err="1"/>
              <a:t>2</a:t>
            </a:r>
            <a:r>
              <a:rPr lang="en-US" dirty="0"/>
              <a:t> : (8, 533)		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3</a:t>
            </a:r>
            <a:r>
              <a:rPr lang="en-US" dirty="0"/>
              <a:t> : (1, 987)		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4</a:t>
            </a:r>
            <a:r>
              <a:rPr lang="en-US" dirty="0"/>
              <a:t> : (15, 1121)	</a:t>
            </a:r>
          </a:p>
          <a:p>
            <a:pPr>
              <a:buNone/>
            </a:pPr>
            <a:r>
              <a:rPr lang="en-US" dirty="0"/>
              <a:t>		X</a:t>
            </a:r>
            <a:r>
              <a:rPr lang="en-US" baseline="-25000" dirty="0"/>
              <a:t>5</a:t>
            </a:r>
            <a:r>
              <a:rPr lang="en-US" dirty="0"/>
              <a:t> : (18, 1023)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	 </a:t>
            </a:r>
            <a:r>
              <a:rPr lang="en-US" dirty="0" err="1"/>
              <a:t>w</a:t>
            </a:r>
            <a:r>
              <a:rPr lang="en-US" baseline="-25000" dirty="0" err="1"/>
              <a:t>1</a:t>
            </a:r>
            <a:r>
              <a:rPr lang="en-US" dirty="0"/>
              <a:t> = ? ; </a:t>
            </a:r>
            <a:r>
              <a:rPr lang="en-US" dirty="0" err="1"/>
              <a:t>w</a:t>
            </a:r>
            <a:r>
              <a:rPr lang="en-US" baseline="-25000" dirty="0" err="1"/>
              <a:t>2</a:t>
            </a:r>
            <a:r>
              <a:rPr lang="en-US" dirty="0"/>
              <a:t> = ? 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40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636936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Non-Metric Similarity Functions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do not obey either the </a:t>
            </a:r>
            <a:r>
              <a:rPr lang="en-US" u="sng" dirty="0"/>
              <a:t>triangular inequality</a:t>
            </a:r>
            <a:r>
              <a:rPr lang="en-US" dirty="0"/>
              <a:t> or </a:t>
            </a:r>
            <a:r>
              <a:rPr lang="en-US" u="sng" dirty="0"/>
              <a:t>symmetry</a:t>
            </a:r>
            <a:r>
              <a:rPr lang="en-US" dirty="0"/>
              <a:t> come under this category.</a:t>
            </a:r>
          </a:p>
          <a:p>
            <a:r>
              <a:rPr lang="en-US" dirty="0"/>
              <a:t>They are useful for images or string data.</a:t>
            </a:r>
          </a:p>
          <a:p>
            <a:r>
              <a:rPr lang="en-US" dirty="0"/>
              <a:t>They are robust to outliers or to extremely noisy data.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41</a:t>
            </a:fld>
            <a:endParaRPr lang="th-TH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Non-Metric Similarity Functions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k-Median Distance</a:t>
            </a:r>
          </a:p>
          <a:p>
            <a:r>
              <a:rPr lang="en-US" dirty="0"/>
              <a:t>Mutual Neighbourhood Distance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42</a:t>
            </a:fld>
            <a:endParaRPr lang="th-TH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k-Median Distance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k-median operator returns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value of the ordered difference vector.</a:t>
            </a:r>
          </a:p>
          <a:p>
            <a:r>
              <a:rPr lang="en-US" dirty="0"/>
              <a:t>X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 and Y = (y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r>
              <a:rPr lang="en-US" dirty="0"/>
              <a:t>d(X, Y) = k-median{sort(|x</a:t>
            </a:r>
            <a:r>
              <a:rPr lang="en-US" baseline="-25000" dirty="0"/>
              <a:t>1</a:t>
            </a:r>
            <a:r>
              <a:rPr lang="en-US" dirty="0"/>
              <a:t> – y</a:t>
            </a:r>
            <a:r>
              <a:rPr lang="en-US" baseline="-25000" dirty="0"/>
              <a:t>1</a:t>
            </a:r>
            <a:r>
              <a:rPr lang="en-US" dirty="0"/>
              <a:t>|, …, |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– 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|)}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43</a:t>
            </a:fld>
            <a:endParaRPr lang="th-TH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 = (50, 3, 100, 29, 62, 140);</a:t>
            </a:r>
            <a:br>
              <a:rPr lang="en-US" dirty="0"/>
            </a:br>
            <a:r>
              <a:rPr lang="en-US" dirty="0"/>
              <a:t>Y = (55, 15, 80, 50, 70, 170)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 Vector = {5, 12, 20, 21, 8, 30}</a:t>
            </a:r>
          </a:p>
          <a:p>
            <a:r>
              <a:rPr lang="en-US" dirty="0"/>
              <a:t>d(X, Y) = k-median {5, 8, 12, 20, 21, 30}</a:t>
            </a:r>
          </a:p>
          <a:p>
            <a:r>
              <a:rPr lang="en-US" dirty="0"/>
              <a:t>If k = 3, then d(X, Y) = 12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44</a:t>
            </a:fld>
            <a:endParaRPr lang="th-TH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Mutual </a:t>
            </a:r>
            <a:r>
              <a:rPr lang="en-US" sz="3800" dirty="0" err="1"/>
              <a:t>Neighbourhood</a:t>
            </a:r>
            <a:r>
              <a:rPr lang="en-US" sz="3800" dirty="0"/>
              <a:t> Distance</a:t>
            </a:r>
            <a:endParaRPr lang="th-TH" sz="3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data point</a:t>
            </a:r>
          </a:p>
          <a:p>
            <a:pPr lvl="1"/>
            <a:r>
              <a:rPr lang="en-US" dirty="0"/>
              <a:t>All other data points are numbered from 1 to</a:t>
            </a:r>
            <a:br>
              <a:rPr lang="en-US" dirty="0"/>
            </a:br>
            <a:r>
              <a:rPr lang="en-US" dirty="0"/>
              <a:t>N – 1 in increasing order of some distance measure.</a:t>
            </a:r>
          </a:p>
          <a:p>
            <a:pPr lvl="1"/>
            <a:r>
              <a:rPr lang="en-US" dirty="0"/>
              <a:t>The nearest neighbour is assigned value 1.</a:t>
            </a:r>
          </a:p>
          <a:p>
            <a:pPr lvl="1"/>
            <a:r>
              <a:rPr lang="en-US" dirty="0"/>
              <a:t>Te farthest point is assigned the value N – 1.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45</a:t>
            </a:fld>
            <a:endParaRPr lang="th-TH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Mutual </a:t>
            </a:r>
            <a:r>
              <a:rPr lang="en-US" sz="3800" dirty="0" err="1"/>
              <a:t>Neighbourhood</a:t>
            </a:r>
            <a:r>
              <a:rPr lang="en-US" sz="3800" dirty="0"/>
              <a:t> Distance (cont.)</a:t>
            </a:r>
            <a:endParaRPr lang="th-TH" sz="3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MND(u, v) = NN(u, v) + NN(v, u)</a:t>
            </a:r>
          </a:p>
          <a:p>
            <a:pPr lvl="1"/>
            <a:r>
              <a:rPr lang="en-US" dirty="0"/>
              <a:t>NN(u, v): The number of data point v </a:t>
            </a:r>
            <a:r>
              <a:rPr lang="en-US" dirty="0" err="1"/>
              <a:t>w.r.t</a:t>
            </a:r>
            <a:r>
              <a:rPr lang="en-US" dirty="0"/>
              <a:t>. u.</a:t>
            </a:r>
          </a:p>
          <a:p>
            <a:pPr lvl="1"/>
            <a:r>
              <a:rPr lang="en-US" dirty="0"/>
              <a:t>NN(u, u) = 0</a:t>
            </a:r>
          </a:p>
          <a:p>
            <a:r>
              <a:rPr lang="en-US" dirty="0"/>
              <a:t>Symmetric</a:t>
            </a:r>
          </a:p>
          <a:p>
            <a:r>
              <a:rPr lang="en-US" dirty="0"/>
              <a:t>Reflexive</a:t>
            </a:r>
          </a:p>
          <a:p>
            <a:r>
              <a:rPr lang="en-US" u="sng" dirty="0"/>
              <a:t>Not</a:t>
            </a:r>
            <a:r>
              <a:rPr lang="en-US" dirty="0"/>
              <a:t> Triangular Inequality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46</a:t>
            </a:fld>
            <a:endParaRPr lang="th-TH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A, B and C</a:t>
            </a:r>
            <a:endParaRPr lang="th-TH" dirty="0"/>
          </a:p>
        </p:txBody>
      </p:sp>
      <p:pic>
        <p:nvPicPr>
          <p:cNvPr id="8" name="Content Placeholder 7" descr="figure 2.9 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11349"/>
            <a:ext cx="6182175" cy="4525963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47</a:t>
            </a:fld>
            <a:endParaRPr lang="th-TH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7" y="3933056"/>
            <a:ext cx="223224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	1	2</a:t>
            </a:r>
          </a:p>
          <a:p>
            <a:r>
              <a:rPr lang="en-US" sz="2400" dirty="0"/>
              <a:t>A	B	C</a:t>
            </a:r>
          </a:p>
          <a:p>
            <a:r>
              <a:rPr lang="en-US" sz="2400" dirty="0"/>
              <a:t>B	A	C</a:t>
            </a:r>
          </a:p>
          <a:p>
            <a:r>
              <a:rPr lang="en-US" sz="2400" dirty="0"/>
              <a:t>C	B	A</a:t>
            </a:r>
            <a:endParaRPr lang="th-TH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092280" y="3933056"/>
            <a:ext cx="0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6216" y="4365104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4208" y="2348880"/>
            <a:ext cx="22679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MND(A, B) = 2</a:t>
            </a:r>
          </a:p>
          <a:p>
            <a:r>
              <a:rPr lang="en-US" dirty="0"/>
              <a:t>MND(B, C) = 3</a:t>
            </a:r>
          </a:p>
          <a:p>
            <a:r>
              <a:rPr lang="en-US" dirty="0"/>
              <a:t>MND(A, C) = 4</a:t>
            </a:r>
            <a:endParaRPr lang="th-TH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A, B, C, D, E and F</a:t>
            </a:r>
            <a:endParaRPr lang="th-TH" dirty="0"/>
          </a:p>
        </p:txBody>
      </p:sp>
      <p:pic>
        <p:nvPicPr>
          <p:cNvPr id="8" name="Content Placeholder 7" descr="figure 2.9 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711349"/>
            <a:ext cx="6182175" cy="4525963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48</a:t>
            </a:fld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3933056"/>
            <a:ext cx="496482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	1	2	3	4	5</a:t>
            </a:r>
          </a:p>
          <a:p>
            <a:r>
              <a:rPr lang="en-US" sz="2400" dirty="0"/>
              <a:t>A	D	E	F	B	C</a:t>
            </a:r>
          </a:p>
          <a:p>
            <a:r>
              <a:rPr lang="en-US" sz="2400" dirty="0"/>
              <a:t>B	A	C	D	E	F</a:t>
            </a:r>
          </a:p>
          <a:p>
            <a:r>
              <a:rPr lang="en-US" sz="2400" dirty="0"/>
              <a:t>C	B	A	D	E	F</a:t>
            </a:r>
            <a:endParaRPr lang="th-TH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27984" y="3933056"/>
            <a:ext cx="0" cy="1584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9912" y="4365104"/>
            <a:ext cx="4968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2348880"/>
            <a:ext cx="22679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MND(A, B) = 5</a:t>
            </a:r>
          </a:p>
          <a:p>
            <a:r>
              <a:rPr lang="en-US" dirty="0"/>
              <a:t>MND(B, C) = 3</a:t>
            </a:r>
          </a:p>
          <a:p>
            <a:r>
              <a:rPr lang="en-US" dirty="0"/>
              <a:t>MND(A, C) = 7</a:t>
            </a:r>
            <a:endParaRPr lang="th-TH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of </a:t>
            </a:r>
            <a:r>
              <a:rPr lang="en-US"/>
              <a:t>the Data Set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set of training patterns where the class label for each pattern is given, is used for classification.</a:t>
            </a:r>
          </a:p>
          <a:p>
            <a:r>
              <a:rPr lang="en-US" dirty="0"/>
              <a:t>The complete training set may not be used because the processing time may be too long but an abstraction of the training set can be used.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49</a:t>
            </a:fld>
            <a:endParaRPr lang="th-TH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C01F-E705-4674-96A7-30D45A4C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/>
              <a:t>KDD (Knowledge Discovery in Databases) Process</a:t>
            </a:r>
            <a:endParaRPr lang="en-US" sz="3000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FF82B7D-290E-4F86-AB19-58AD949F6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148"/>
            <a:ext cx="8229600" cy="44120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D749E-416D-43E8-9E50-0B93793D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B0869-BBF5-4847-B147-9939609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1900" smtClean="0"/>
              <a:pPr/>
              <a:t>5</a:t>
            </a:fld>
            <a:endParaRPr lang="th-TH" sz="1900" dirty="0"/>
          </a:p>
        </p:txBody>
      </p:sp>
    </p:spTree>
    <p:extLst>
      <p:ext uri="{BB962C8B-B14F-4D97-AF65-F5344CB8AC3E}">
        <p14:creationId xmlns:p14="http://schemas.microsoft.com/office/powerpoint/2010/main" val="1167982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Abstractions of the Data Set (cont.)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Abstraction of Patterns</a:t>
            </a:r>
          </a:p>
          <a:p>
            <a:r>
              <a:rPr lang="en-US" dirty="0"/>
              <a:t>Single Representative per Class</a:t>
            </a:r>
          </a:p>
          <a:p>
            <a:r>
              <a:rPr lang="en-US" dirty="0"/>
              <a:t>Multiple Representative per Class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50</a:t>
            </a:fld>
            <a:endParaRPr lang="th-TH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Abstraction of Patterns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the training patterns are used.</a:t>
            </a:r>
          </a:p>
          <a:p>
            <a:r>
              <a:rPr lang="en-US" dirty="0"/>
              <a:t>k-Nearest  Neighbour</a:t>
            </a:r>
          </a:p>
          <a:p>
            <a:pPr lvl="1"/>
            <a:r>
              <a:rPr lang="en-US" dirty="0"/>
              <a:t>It uses the </a:t>
            </a:r>
            <a:r>
              <a:rPr lang="en-US" dirty="0" err="1"/>
              <a:t>neighbours</a:t>
            </a:r>
            <a:r>
              <a:rPr lang="en-US" dirty="0"/>
              <a:t> of the test pattern from all the training patterns.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51</a:t>
            </a:fld>
            <a:endParaRPr lang="th-TH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representative per class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Centroid</a:t>
            </a:r>
          </a:p>
          <a:p>
            <a:pPr lvl="1"/>
            <a:r>
              <a:rPr lang="en-US" dirty="0"/>
              <a:t>The sample mean of the points in the cluster</a:t>
            </a:r>
          </a:p>
          <a:p>
            <a:r>
              <a:rPr lang="en-US" dirty="0" err="1"/>
              <a:t>Medoid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most centrally located point in the cluster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52</a:t>
            </a:fld>
            <a:endParaRPr lang="th-TH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representative per class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 Representative</a:t>
            </a:r>
          </a:p>
          <a:p>
            <a:pPr lvl="1"/>
            <a:r>
              <a:rPr lang="en-US" dirty="0"/>
              <a:t>Cluster </a:t>
            </a:r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53</a:t>
            </a:fld>
            <a:endParaRPr lang="th-TH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ure 2.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0619" y="1282030"/>
            <a:ext cx="6862763" cy="5133975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Set of Data Points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54</a:t>
            </a:fld>
            <a:endParaRPr lang="th-TH"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Classifiers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of the Classifier</a:t>
            </a:r>
          </a:p>
          <a:p>
            <a:r>
              <a:rPr lang="en-US" dirty="0"/>
              <a:t>Design Time and Classification Time</a:t>
            </a:r>
          </a:p>
          <a:p>
            <a:r>
              <a:rPr lang="en-US" dirty="0"/>
              <a:t>Space Required</a:t>
            </a:r>
          </a:p>
          <a:p>
            <a:r>
              <a:rPr lang="en-US" dirty="0"/>
              <a:t>Explanation Ability</a:t>
            </a:r>
          </a:p>
          <a:p>
            <a:r>
              <a:rPr lang="en-US" dirty="0"/>
              <a:t>Noise Tolerance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55</a:t>
            </a:fld>
            <a:endParaRPr lang="th-TH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of the Classifier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main aim of using a classifier is to correctly classify unknown patterns.</a:t>
            </a:r>
          </a:p>
          <a:p>
            <a:r>
              <a:rPr lang="en-US" dirty="0"/>
              <a:t>The accuracy of the classifier is the parameter usually taken into account.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56</a:t>
            </a:fld>
            <a:endParaRPr lang="th-TH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Time and Classification Time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Time</a:t>
            </a:r>
          </a:p>
          <a:p>
            <a:pPr lvl="1"/>
            <a:r>
              <a:rPr lang="en-US" dirty="0"/>
              <a:t>Time to build the classifier from the training data</a:t>
            </a:r>
          </a:p>
          <a:p>
            <a:r>
              <a:rPr lang="en-US" dirty="0"/>
              <a:t>Classification Time</a:t>
            </a:r>
          </a:p>
          <a:p>
            <a:pPr lvl="1"/>
            <a:r>
              <a:rPr lang="en-US" dirty="0"/>
              <a:t>Time to classify a pattern using the design classifier</a:t>
            </a:r>
          </a:p>
          <a:p>
            <a:pPr lvl="1"/>
            <a:r>
              <a:rPr lang="en-US" dirty="0"/>
              <a:t>If the classification time is too large and it is required to carry out the classification task quickly, it may be better to sometimes sacrifice the accuracy and use a classifier which is faster.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57</a:t>
            </a:fld>
            <a:endParaRPr lang="th-TH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Required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Abstraction: Less</a:t>
            </a:r>
          </a:p>
          <a:p>
            <a:r>
              <a:rPr lang="en-US" dirty="0"/>
              <a:t>No Abstraction: High</a:t>
            </a:r>
          </a:p>
          <a:p>
            <a:r>
              <a:rPr lang="en-US" dirty="0"/>
              <a:t>Hand-Held Devices</a:t>
            </a:r>
          </a:p>
          <a:p>
            <a:pPr lvl="1"/>
            <a:r>
              <a:rPr lang="en-US" dirty="0"/>
              <a:t>It is good to use a classifier requiring little space.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58</a:t>
            </a:fld>
            <a:endParaRPr lang="th-TH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Ability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reason for the classifier in choosing the class of a pattern is clear to the user.</a:t>
            </a:r>
          </a:p>
          <a:p>
            <a:r>
              <a:rPr lang="en-US" dirty="0"/>
              <a:t>Medical Diagnostics</a:t>
            </a:r>
          </a:p>
          <a:p>
            <a:pPr lvl="1"/>
            <a:r>
              <a:rPr lang="en-US" dirty="0"/>
              <a:t>Explanation ability may be necessary in a classifier so that the doctors are sure that the classifier is doing the right thing.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59</a:t>
            </a:fld>
            <a:endParaRPr lang="th-TH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</a:t>
            </a:r>
          </a:p>
          <a:p>
            <a:pPr lvl="1"/>
            <a:r>
              <a:rPr lang="en-US" dirty="0"/>
              <a:t>Physical Object</a:t>
            </a:r>
          </a:p>
          <a:p>
            <a:pPr lvl="1"/>
            <a:r>
              <a:rPr lang="en-US" dirty="0"/>
              <a:t>Abstract Notion</a:t>
            </a:r>
          </a:p>
          <a:p>
            <a:r>
              <a:rPr lang="en-US" dirty="0"/>
              <a:t>Pattern: A Set of Descriptions</a:t>
            </a:r>
          </a:p>
          <a:p>
            <a:pPr lvl="1"/>
            <a:r>
              <a:rPr lang="en-US" dirty="0"/>
              <a:t>Animal: ?</a:t>
            </a:r>
          </a:p>
          <a:p>
            <a:pPr lvl="1"/>
            <a:r>
              <a:rPr lang="en-US" dirty="0"/>
              <a:t>Ball: Size, Material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</a:t>
            </a:fld>
            <a:endParaRPr lang="th-TH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Tolerance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ability of the classifier to take care of outliers and patterns wrongly classified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60</a:t>
            </a:fld>
            <a:endParaRPr lang="th-TH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 Sets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training set is recognized to construct a classifier.</a:t>
            </a:r>
          </a:p>
          <a:p>
            <a:r>
              <a:rPr lang="en-US" dirty="0"/>
              <a:t>A test set is used to validate </a:t>
            </a:r>
            <a:r>
              <a:rPr lang="en-US"/>
              <a:t>a classifier.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61</a:t>
            </a:fld>
            <a:endParaRPr lang="th-TH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Re-Substitution Estimate</a:t>
            </a:r>
          </a:p>
          <a:p>
            <a:r>
              <a:rPr lang="en-US" dirty="0"/>
              <a:t>Holdout Method</a:t>
            </a:r>
          </a:p>
          <a:p>
            <a:r>
              <a:rPr lang="en-US" dirty="0"/>
              <a:t>K-Fold Cross-Validation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62</a:t>
            </a:fld>
            <a:endParaRPr lang="th-TH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Re-Substitution Estimate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estimate can be made using the training set itself.</a:t>
            </a:r>
          </a:p>
          <a:p>
            <a:r>
              <a:rPr lang="en-US" dirty="0"/>
              <a:t>It assumes that the training data is a good representative of the data.</a:t>
            </a:r>
          </a:p>
          <a:p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63</a:t>
            </a:fld>
            <a:endParaRPr lang="th-TH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Holdout Method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training set is divided into two sub-sets.</a:t>
            </a:r>
          </a:p>
          <a:p>
            <a:pPr lvl="1"/>
            <a:r>
              <a:rPr lang="en-US" dirty="0"/>
              <a:t>Two-thirds of the data is used for training.</a:t>
            </a:r>
          </a:p>
          <a:p>
            <a:pPr lvl="1"/>
            <a:r>
              <a:rPr lang="en-US" dirty="0"/>
              <a:t>One-thirds of the data is used for validation.</a:t>
            </a:r>
          </a:p>
          <a:p>
            <a:r>
              <a:rPr lang="en-US" dirty="0"/>
              <a:t>It could also be one-half for training and</a:t>
            </a:r>
            <a:br>
              <a:rPr lang="en-US" dirty="0"/>
            </a:br>
            <a:r>
              <a:rPr lang="en-US" dirty="0"/>
              <a:t>one-half for testing or any other proportion.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64</a:t>
            </a:fld>
            <a:endParaRPr lang="th-TH" sz="2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K-Fold Cross-Validation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 is divided into k equal sub-sets.</a:t>
            </a:r>
          </a:p>
          <a:p>
            <a:r>
              <a:rPr lang="en-US" dirty="0"/>
              <a:t>During each run</a:t>
            </a:r>
          </a:p>
          <a:p>
            <a:pPr lvl="1"/>
            <a:r>
              <a:rPr lang="en-US" dirty="0"/>
              <a:t>One sub-set is used for testing.</a:t>
            </a:r>
          </a:p>
          <a:p>
            <a:pPr lvl="1"/>
            <a:r>
              <a:rPr lang="en-US" dirty="0"/>
              <a:t>The rest of the sub-sets are used for training.</a:t>
            </a:r>
          </a:p>
          <a:p>
            <a:r>
              <a:rPr lang="en-US" dirty="0"/>
              <a:t>This procedure is carried out k times so that each sub-set is used for testing once.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65</a:t>
            </a:fld>
            <a:endParaRPr lang="th-TH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Murty</a:t>
            </a:r>
            <a:r>
              <a:rPr lang="en-US" dirty="0"/>
              <a:t>, M. N., Devi, V. S.: Pattern Recognition: An Algorithmic Approach (Undergraduate Topics in Computer Science). Springer (</a:t>
            </a:r>
            <a:r>
              <a:rPr lang="en-US"/>
              <a:t>2012)</a:t>
            </a:r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66</a:t>
            </a:fld>
            <a:endParaRPr lang="th-TH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Pattern is the representation of an object by</a:t>
            </a:r>
            <a:br>
              <a:rPr lang="en-US" sz="3200" dirty="0"/>
            </a:br>
            <a:r>
              <a:rPr lang="en-US" sz="3200" dirty="0"/>
              <a:t>the values taken by the attributes (features)</a:t>
            </a:r>
            <a:endParaRPr lang="th-TH" sz="32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47C7ECC-5F3A-DCEE-66E5-FF045515D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962944"/>
            <a:ext cx="8096250" cy="3800475"/>
          </a:xfrm>
        </p:spPr>
      </p:pic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7</a:t>
            </a:fld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93627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1F608538-FE5A-4B5B-9543-DF02723F3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42" y="335782"/>
            <a:ext cx="5426716" cy="601298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368FC-3E0F-41AF-9620-F63E78D0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AF825-FF76-4D30-AAC7-5EF5BC9B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Autofit/>
          </a:bodyPr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z="1900" smtClean="0"/>
              <a:pPr>
                <a:spcAft>
                  <a:spcPts val="600"/>
                </a:spcAft>
              </a:pPr>
              <a:t>8</a:t>
            </a:fld>
            <a:endParaRPr lang="th-TH" sz="1900" dirty="0"/>
          </a:p>
        </p:txBody>
      </p:sp>
    </p:spTree>
    <p:extLst>
      <p:ext uri="{BB962C8B-B14F-4D97-AF65-F5344CB8AC3E}">
        <p14:creationId xmlns:p14="http://schemas.microsoft.com/office/powerpoint/2010/main" val="230583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dataset has a set of classes, and each object belongs to one of these classes.</a:t>
            </a:r>
          </a:p>
          <a:p>
            <a:pPr lvl="1"/>
            <a:r>
              <a:rPr lang="en-US" dirty="0"/>
              <a:t>Animals (Pattern): Mammals, Reptiles (Classes)</a:t>
            </a:r>
          </a:p>
          <a:p>
            <a:pPr lvl="1"/>
            <a:r>
              <a:rPr lang="en-US" dirty="0"/>
              <a:t>Balls (Pattern): Football, Table Tennis Ball (Classes)</a:t>
            </a:r>
          </a:p>
          <a:p>
            <a:r>
              <a:rPr lang="en-US" dirty="0"/>
              <a:t>Common technique that separates patterns into different classes. 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204453: Pattern Recognition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9</a:t>
            </a:fld>
            <a:endParaRPr lang="th-TH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2377</Words>
  <Application>Microsoft Office PowerPoint</Application>
  <PresentationFormat>On-screen Show (4:3)</PresentationFormat>
  <Paragraphs>364</Paragraphs>
  <Slides>66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ชุดรูปแบบของ Office</vt:lpstr>
      <vt:lpstr>Pattern Recognition Chapter 2: Pattern Representation</vt:lpstr>
      <vt:lpstr>Learning Objectives</vt:lpstr>
      <vt:lpstr>Learning Objectives (cont.)</vt:lpstr>
      <vt:lpstr>Learning Objectives (cont.)</vt:lpstr>
      <vt:lpstr>KDD (Knowledge Discovery in Databases) Process</vt:lpstr>
      <vt:lpstr>Representation</vt:lpstr>
      <vt:lpstr>Pattern is the representation of an object by the values taken by the attributes (features)</vt:lpstr>
      <vt:lpstr>PowerPoint Presentation</vt:lpstr>
      <vt:lpstr>Classification</vt:lpstr>
      <vt:lpstr>Iris Dataset</vt:lpstr>
      <vt:lpstr>PowerPoint Presentation</vt:lpstr>
      <vt:lpstr>Patterns as Vectors</vt:lpstr>
      <vt:lpstr>Spherical Objects </vt:lpstr>
      <vt:lpstr>Example 1</vt:lpstr>
      <vt:lpstr>Example Data Set:  The Square Represents a Test Pattern</vt:lpstr>
      <vt:lpstr>Patterns as Strings</vt:lpstr>
      <vt:lpstr>PowerPoint Presentation</vt:lpstr>
      <vt:lpstr>Logical Descriptions</vt:lpstr>
      <vt:lpstr>PowerPoint Presentation</vt:lpstr>
      <vt:lpstr>Fuzzy Sets</vt:lpstr>
      <vt:lpstr>PowerPoint Presentation</vt:lpstr>
      <vt:lpstr>PowerPoint Presentation</vt:lpstr>
      <vt:lpstr>Distance Measure</vt:lpstr>
      <vt:lpstr>Distance Function</vt:lpstr>
      <vt:lpstr>Metric</vt:lpstr>
      <vt:lpstr>Minkowski Metric</vt:lpstr>
      <vt:lpstr>Euclidean Distance (L2; m = 2)</vt:lpstr>
      <vt:lpstr>PowerPoint Presentation</vt:lpstr>
      <vt:lpstr>X = (4, 1, 3); Y = (2, 5, 1)</vt:lpstr>
      <vt:lpstr>PowerPoint Presentation</vt:lpstr>
      <vt:lpstr>PowerPoint Presentation</vt:lpstr>
      <vt:lpstr>Distance Measure (cont.)</vt:lpstr>
      <vt:lpstr>Example of Data</vt:lpstr>
      <vt:lpstr>Example of Data (Cont.)</vt:lpstr>
      <vt:lpstr>Normalisation of Data</vt:lpstr>
      <vt:lpstr>Normalisation of Data (cont.)</vt:lpstr>
      <vt:lpstr>Weighted Distance Measure</vt:lpstr>
      <vt:lpstr>Weighted Distance Measure (cont.)</vt:lpstr>
      <vt:lpstr>X = (4, 2, 3); Y = (2, 5, 1) w1 = 0.3; w2 = 0.6; w3 = 0.1</vt:lpstr>
      <vt:lpstr>Example of Data (Cont.)</vt:lpstr>
      <vt:lpstr>Non-Metric Similarity Functions</vt:lpstr>
      <vt:lpstr>Non-Metric Similarity Functions (cont.)</vt:lpstr>
      <vt:lpstr>k-Median Distance</vt:lpstr>
      <vt:lpstr>X = (50, 3, 100, 29, 62, 140); Y = (55, 15, 80, 50, 70, 170)</vt:lpstr>
      <vt:lpstr>Mutual Neighbourhood Distance</vt:lpstr>
      <vt:lpstr>Mutual Neighbourhood Distance (cont.)</vt:lpstr>
      <vt:lpstr>Ranking of A, B and C</vt:lpstr>
      <vt:lpstr>Ranking of A, B, C, D, E and F</vt:lpstr>
      <vt:lpstr>Abstractions of the Data Set</vt:lpstr>
      <vt:lpstr>Abstractions of the Data Set (cont.)</vt:lpstr>
      <vt:lpstr>No Abstraction of Patterns</vt:lpstr>
      <vt:lpstr>Single representative per class</vt:lpstr>
      <vt:lpstr>Multiple representative per class</vt:lpstr>
      <vt:lpstr>A Set of Data Points</vt:lpstr>
      <vt:lpstr>Evaluation of Classifiers</vt:lpstr>
      <vt:lpstr>Accuracy of the Classifier</vt:lpstr>
      <vt:lpstr>Design Time and Classification Time</vt:lpstr>
      <vt:lpstr>Space Required</vt:lpstr>
      <vt:lpstr>Explanation Ability</vt:lpstr>
      <vt:lpstr>Noise Tolerance</vt:lpstr>
      <vt:lpstr>Training and Test Sets</vt:lpstr>
      <vt:lpstr>Experiment</vt:lpstr>
      <vt:lpstr>Re-Substitution Estimate</vt:lpstr>
      <vt:lpstr>Holdout Method</vt:lpstr>
      <vt:lpstr>K-Fold Cross-Validation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Recognition Chapter 2: Data Structures for Pattern Representation</dc:title>
  <dc:creator>Chumphol Bunkhumpornpat</dc:creator>
  <cp:lastModifiedBy>C B</cp:lastModifiedBy>
  <cp:revision>853</cp:revision>
  <cp:lastPrinted>2022-05-17T06:42:40Z</cp:lastPrinted>
  <dcterms:created xsi:type="dcterms:W3CDTF">2012-04-29T10:21:48Z</dcterms:created>
  <dcterms:modified xsi:type="dcterms:W3CDTF">2023-07-11T10:21:42Z</dcterms:modified>
</cp:coreProperties>
</file>